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384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SYTGT001, Syrian Army HQ building 1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0" name="Rektangel 29"/>
          <p:cNvSpPr/>
          <p:nvPr/>
        </p:nvSpPr>
        <p:spPr>
          <a:xfrm>
            <a:off x="0" y="771550"/>
            <a:ext cx="5724128" cy="38884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INSERT PICTURE HERE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b="1" dirty="0" err="1"/>
              <a:t>Weaponeering</a:t>
            </a:r>
            <a:endParaRPr lang="nb-NO" sz="1200" b="1" dirty="0"/>
          </a:p>
          <a:p>
            <a:r>
              <a:rPr lang="nb-NO" sz="1200" dirty="0"/>
              <a:t>DPI 1: N36 10.932 E037 05.540/1427, 1 x 1000 Ibs bomb. It is a concrete building, 2 stories high with a reinforced </a:t>
            </a:r>
            <a:r>
              <a:rPr lang="nb-NO" sz="1200" dirty="0" err="1"/>
              <a:t>roof</a:t>
            </a:r>
            <a:r>
              <a:rPr lang="nb-NO" sz="1200" dirty="0"/>
              <a:t>.</a:t>
            </a:r>
          </a:p>
          <a:p>
            <a:endParaRPr lang="nb-NO" sz="1200" dirty="0"/>
          </a:p>
          <a:p>
            <a:r>
              <a:rPr lang="nb-NO" sz="1200" b="1" dirty="0" err="1"/>
              <a:t>Collateral</a:t>
            </a:r>
            <a:r>
              <a:rPr lang="nb-NO" sz="1200" b="1" dirty="0"/>
              <a:t> </a:t>
            </a:r>
            <a:r>
              <a:rPr lang="nb-NO" sz="1200" b="1" dirty="0" err="1"/>
              <a:t>Damage</a:t>
            </a:r>
            <a:r>
              <a:rPr lang="nb-NO" sz="1200" b="1" dirty="0"/>
              <a:t> </a:t>
            </a:r>
            <a:r>
              <a:rPr lang="nb-NO" sz="1200" b="1" dirty="0" err="1"/>
              <a:t>Concern</a:t>
            </a:r>
            <a:r>
              <a:rPr lang="nb-NO" sz="1200" b="1" dirty="0"/>
              <a:t> (CDC)</a:t>
            </a:r>
          </a:p>
          <a:p>
            <a:pPr>
              <a:buFontTx/>
              <a:buChar char="-"/>
            </a:pPr>
            <a:r>
              <a:rPr lang="nb-NO" sz="1200" dirty="0"/>
              <a:t>CDC 1, Barracks, CDE 4, 30m N-NW from DPI 1</a:t>
            </a:r>
          </a:p>
          <a:p>
            <a:pPr>
              <a:buFontTx/>
              <a:buChar char="-"/>
            </a:pPr>
            <a:r>
              <a:rPr lang="nb-NO" sz="1200" dirty="0"/>
              <a:t>CDC 2, High-rise buildings, CDE 3, 160m NE from DPI 1</a:t>
            </a:r>
          </a:p>
          <a:p>
            <a:pPr>
              <a:buFontTx/>
              <a:buChar char="-"/>
            </a:pPr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CDC 1, Barracks			-CDC 2, High rise buildings</a:t>
            </a:r>
          </a:p>
        </p:txBody>
      </p:sp>
      <p:pic>
        <p:nvPicPr>
          <p:cNvPr id="39" name="Afbeelding 38">
            <a:extLst>
              <a:ext uri="{FF2B5EF4-FFF2-40B4-BE49-F238E27FC236}">
                <a16:creationId xmlns:a16="http://schemas.microsoft.com/office/drawing/2014/main" id="{B379EDB9-80E6-4EC0-8CF5-AF4390B6B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496" y="788806"/>
            <a:ext cx="5688632" cy="3871176"/>
          </a:xfrm>
          <a:prstGeom prst="rect">
            <a:avLst/>
          </a:prstGeom>
        </p:spPr>
      </p:pic>
      <p:sp>
        <p:nvSpPr>
          <p:cNvPr id="44" name="Vrije vorm: vorm 43">
            <a:extLst>
              <a:ext uri="{FF2B5EF4-FFF2-40B4-BE49-F238E27FC236}">
                <a16:creationId xmlns:a16="http://schemas.microsoft.com/office/drawing/2014/main" id="{0E3CD1DC-6D66-4777-A514-B935EF6D1D7F}"/>
              </a:ext>
            </a:extLst>
          </p:cNvPr>
          <p:cNvSpPr/>
          <p:nvPr/>
        </p:nvSpPr>
        <p:spPr>
          <a:xfrm>
            <a:off x="857250" y="1981200"/>
            <a:ext cx="1955800" cy="1517650"/>
          </a:xfrm>
          <a:custGeom>
            <a:avLst/>
            <a:gdLst>
              <a:gd name="connsiteX0" fmla="*/ 165100 w 1955800"/>
              <a:gd name="connsiteY0" fmla="*/ 546100 h 1517650"/>
              <a:gd name="connsiteX1" fmla="*/ 1955800 w 1955800"/>
              <a:gd name="connsiteY1" fmla="*/ 0 h 1517650"/>
              <a:gd name="connsiteX2" fmla="*/ 1854200 w 1955800"/>
              <a:gd name="connsiteY2" fmla="*/ 946150 h 1517650"/>
              <a:gd name="connsiteX3" fmla="*/ 0 w 1955800"/>
              <a:gd name="connsiteY3" fmla="*/ 1517650 h 1517650"/>
              <a:gd name="connsiteX4" fmla="*/ 165100 w 1955800"/>
              <a:gd name="connsiteY4" fmla="*/ 546100 h 151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5800" h="1517650">
                <a:moveTo>
                  <a:pt x="165100" y="546100"/>
                </a:moveTo>
                <a:lnTo>
                  <a:pt x="1955800" y="0"/>
                </a:lnTo>
                <a:lnTo>
                  <a:pt x="1854200" y="946150"/>
                </a:lnTo>
                <a:lnTo>
                  <a:pt x="0" y="1517650"/>
                </a:lnTo>
                <a:lnTo>
                  <a:pt x="165100" y="546100"/>
                </a:lnTo>
                <a:close/>
              </a:path>
            </a:pathLst>
          </a:custGeom>
          <a:solidFill>
            <a:srgbClr val="FF0000">
              <a:alpha val="33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/>
          <p:nvPr/>
        </p:nvCxnSpPr>
        <p:spPr>
          <a:xfrm flipV="1">
            <a:off x="683568" y="2859782"/>
            <a:ext cx="1080120" cy="183039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5004048" y="92742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58" name="Vrije vorm: vorm 57">
            <a:extLst>
              <a:ext uri="{FF2B5EF4-FFF2-40B4-BE49-F238E27FC236}">
                <a16:creationId xmlns:a16="http://schemas.microsoft.com/office/drawing/2014/main" id="{A52924E8-B102-43CF-9D74-554DFDBC0152}"/>
              </a:ext>
            </a:extLst>
          </p:cNvPr>
          <p:cNvSpPr/>
          <p:nvPr/>
        </p:nvSpPr>
        <p:spPr>
          <a:xfrm>
            <a:off x="3433300" y="2499742"/>
            <a:ext cx="843425" cy="789558"/>
          </a:xfrm>
          <a:custGeom>
            <a:avLst/>
            <a:gdLst>
              <a:gd name="connsiteX0" fmla="*/ 0 w 793750"/>
              <a:gd name="connsiteY0" fmla="*/ 165100 h 742950"/>
              <a:gd name="connsiteX1" fmla="*/ 539750 w 793750"/>
              <a:gd name="connsiteY1" fmla="*/ 0 h 742950"/>
              <a:gd name="connsiteX2" fmla="*/ 793750 w 793750"/>
              <a:gd name="connsiteY2" fmla="*/ 495300 h 742950"/>
              <a:gd name="connsiteX3" fmla="*/ 254000 w 793750"/>
              <a:gd name="connsiteY3" fmla="*/ 742950 h 742950"/>
              <a:gd name="connsiteX4" fmla="*/ 0 w 793750"/>
              <a:gd name="connsiteY4" fmla="*/ 165100 h 742950"/>
              <a:gd name="connsiteX0" fmla="*/ 0 w 828038"/>
              <a:gd name="connsiteY0" fmla="*/ 165100 h 742950"/>
              <a:gd name="connsiteX1" fmla="*/ 539750 w 828038"/>
              <a:gd name="connsiteY1" fmla="*/ 0 h 742950"/>
              <a:gd name="connsiteX2" fmla="*/ 828038 w 828038"/>
              <a:gd name="connsiteY2" fmla="*/ 552064 h 742950"/>
              <a:gd name="connsiteX3" fmla="*/ 254000 w 828038"/>
              <a:gd name="connsiteY3" fmla="*/ 742950 h 742950"/>
              <a:gd name="connsiteX4" fmla="*/ 0 w 828038"/>
              <a:gd name="connsiteY4" fmla="*/ 16510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038" h="742950">
                <a:moveTo>
                  <a:pt x="0" y="165100"/>
                </a:moveTo>
                <a:lnTo>
                  <a:pt x="539750" y="0"/>
                </a:lnTo>
                <a:lnTo>
                  <a:pt x="828038" y="552064"/>
                </a:lnTo>
                <a:lnTo>
                  <a:pt x="254000" y="742950"/>
                </a:lnTo>
                <a:lnTo>
                  <a:pt x="0" y="165100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Rechte verbindingslijn met pijl 58">
            <a:extLst>
              <a:ext uri="{FF2B5EF4-FFF2-40B4-BE49-F238E27FC236}">
                <a16:creationId xmlns:a16="http://schemas.microsoft.com/office/drawing/2014/main" id="{F409789D-A253-44C0-ADE2-41A102951A84}"/>
              </a:ext>
            </a:extLst>
          </p:cNvPr>
          <p:cNvCxnSpPr>
            <a:cxnSpLocks/>
          </p:cNvCxnSpPr>
          <p:nvPr/>
        </p:nvCxnSpPr>
        <p:spPr>
          <a:xfrm flipH="1" flipV="1">
            <a:off x="3869612" y="2952696"/>
            <a:ext cx="918412" cy="173748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4764D5E-51CF-4C16-9A5F-3FA536A3A7FF}"/>
              </a:ext>
            </a:extLst>
          </p:cNvPr>
          <p:cNvSpPr/>
          <p:nvPr/>
        </p:nvSpPr>
        <p:spPr>
          <a:xfrm>
            <a:off x="2319338" y="2965450"/>
            <a:ext cx="657225" cy="730250"/>
          </a:xfrm>
          <a:custGeom>
            <a:avLst/>
            <a:gdLst>
              <a:gd name="connsiteX0" fmla="*/ 0 w 657225"/>
              <a:gd name="connsiteY0" fmla="*/ 134938 h 730250"/>
              <a:gd name="connsiteX1" fmla="*/ 431800 w 657225"/>
              <a:gd name="connsiteY1" fmla="*/ 0 h 730250"/>
              <a:gd name="connsiteX2" fmla="*/ 657225 w 657225"/>
              <a:gd name="connsiteY2" fmla="*/ 565150 h 730250"/>
              <a:gd name="connsiteX3" fmla="*/ 198437 w 657225"/>
              <a:gd name="connsiteY3" fmla="*/ 730250 h 730250"/>
              <a:gd name="connsiteX4" fmla="*/ 0 w 657225"/>
              <a:gd name="connsiteY4" fmla="*/ 134938 h 73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225" h="730250">
                <a:moveTo>
                  <a:pt x="0" y="134938"/>
                </a:moveTo>
                <a:lnTo>
                  <a:pt x="431800" y="0"/>
                </a:lnTo>
                <a:lnTo>
                  <a:pt x="657225" y="565150"/>
                </a:lnTo>
                <a:lnTo>
                  <a:pt x="198437" y="730250"/>
                </a:lnTo>
                <a:lnTo>
                  <a:pt x="0" y="134938"/>
                </a:lnTo>
                <a:close/>
              </a:path>
            </a:pathLst>
          </a:custGeom>
          <a:noFill/>
          <a:ln w="6350">
            <a:solidFill>
              <a:srgbClr val="00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7A68C27-E00E-412B-BFCE-B7403ED84877}"/>
              </a:ext>
            </a:extLst>
          </p:cNvPr>
          <p:cNvGrpSpPr/>
          <p:nvPr/>
        </p:nvGrpSpPr>
        <p:grpSpPr>
          <a:xfrm>
            <a:off x="2560297" y="3159826"/>
            <a:ext cx="462692" cy="246221"/>
            <a:chOff x="2396290" y="2247731"/>
            <a:chExt cx="462692" cy="246221"/>
          </a:xfrm>
        </p:grpSpPr>
        <p:sp>
          <p:nvSpPr>
            <p:cNvPr id="47" name="TekstSylinder 9">
              <a:extLst>
                <a:ext uri="{FF2B5EF4-FFF2-40B4-BE49-F238E27FC236}">
                  <a16:creationId xmlns:a16="http://schemas.microsoft.com/office/drawing/2014/main" id="{A0C6848A-0BB7-4F9D-AEB7-5B9CE2F9FDB5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FF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C29025FB-8C94-4A1A-BF82-9891E6E33C0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SYTGT001, Syrian Army HQ building 1, HUMINT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31" name="Afbeelding 30">
            <a:extLst>
              <a:ext uri="{FF2B5EF4-FFF2-40B4-BE49-F238E27FC236}">
                <a16:creationId xmlns:a16="http://schemas.microsoft.com/office/drawing/2014/main" id="{2E596E12-8105-49B6-A842-757F8EF2F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69" y="818158"/>
            <a:ext cx="7120261" cy="4113029"/>
          </a:xfrm>
          <a:prstGeom prst="rect">
            <a:avLst/>
          </a:prstGeom>
        </p:spPr>
      </p:pic>
      <p:sp>
        <p:nvSpPr>
          <p:cNvPr id="32" name="Pijl: omlaag 31">
            <a:extLst>
              <a:ext uri="{FF2B5EF4-FFF2-40B4-BE49-F238E27FC236}">
                <a16:creationId xmlns:a16="http://schemas.microsoft.com/office/drawing/2014/main" id="{5308D0B8-16D4-4AE5-BE6B-C5CA2114EC8C}"/>
              </a:ext>
            </a:extLst>
          </p:cNvPr>
          <p:cNvSpPr/>
          <p:nvPr/>
        </p:nvSpPr>
        <p:spPr>
          <a:xfrm>
            <a:off x="3923928" y="1968974"/>
            <a:ext cx="45719" cy="792088"/>
          </a:xfrm>
          <a:prstGeom prst="downArrow">
            <a:avLst/>
          </a:prstGeom>
          <a:solidFill>
            <a:srgbClr val="0033CC"/>
          </a:solidFill>
          <a:ln>
            <a:solidFill>
              <a:srgbClr val="00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34FE50AD-0D4E-451E-A3B0-57023846D663}"/>
              </a:ext>
            </a:extLst>
          </p:cNvPr>
          <p:cNvSpPr txBox="1"/>
          <p:nvPr/>
        </p:nvSpPr>
        <p:spPr>
          <a:xfrm>
            <a:off x="3623141" y="1584794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DPI 1</a:t>
            </a:r>
          </a:p>
        </p:txBody>
      </p: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 rot="19366585">
            <a:off x="7569329" y="92602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5615</TotalTime>
  <Words>126</Words>
  <Application>Microsoft Office PowerPoint</Application>
  <PresentationFormat>On-screen Show (16:9)</PresentationFormat>
  <Paragraphs>33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SYTGT001, Syrian Army HQ building 1</vt:lpstr>
      <vt:lpstr>SYTGT001, Syrian Army HQ building 1, HUMINT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388</cp:revision>
  <dcterms:created xsi:type="dcterms:W3CDTF">2019-03-12T22:01:00Z</dcterms:created>
  <dcterms:modified xsi:type="dcterms:W3CDTF">2022-01-02T16:48:50Z</dcterms:modified>
</cp:coreProperties>
</file>